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73" r:id="rId3"/>
    <p:sldId id="274" r:id="rId4"/>
    <p:sldId id="257" r:id="rId5"/>
    <p:sldId id="258" r:id="rId6"/>
    <p:sldId id="259" r:id="rId7"/>
    <p:sldId id="260" r:id="rId8"/>
    <p:sldId id="261" r:id="rId9"/>
    <p:sldId id="266" r:id="rId10"/>
    <p:sldId id="263" r:id="rId11"/>
    <p:sldId id="264" r:id="rId12"/>
    <p:sldId id="265" r:id="rId13"/>
    <p:sldId id="271" r:id="rId14"/>
  </p:sldIdLst>
  <p:sldSz cx="9144000" cy="5143500" type="screen16x9"/>
  <p:notesSz cx="6858000" cy="9144000"/>
  <p:embeddedFontLst>
    <p:embeddedFont>
      <p:font typeface="PT Sans Narrow" charset="0"/>
      <p:regular r:id="rId16"/>
      <p:bold r:id="rId17"/>
    </p:embeddedFont>
    <p:embeddedFont>
      <p:font typeface="Open Sans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A3D68C-6218-4046-8904-31AD471BDECD}">
  <a:tblStyle styleId="{7CA3D68C-6218-4046-8904-31AD471BDEC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90" y="-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12e1b85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612e1b85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2867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59161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012242d2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012242d2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a8b9856a3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a8b9856a3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a8b9856a3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a8b9856a3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a98ebaaf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a98ebaaf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a98ebaaf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7a98ebaaf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7a98ebaaf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7a98ebaaf8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a8b9856a3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a8b9856a3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a98ebaaf8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a98ebaaf8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b66d63f1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7b66d63f1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4fbb1ec3a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4fbb1ec3a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hape 55" descr="HBSDeckHeader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hape 55" descr="HBSDeckHeader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311700" y="1638456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High Level Project Planning</a:t>
            </a:r>
          </a:p>
        </p:txBody>
      </p:sp>
      <p:sp>
        <p:nvSpPr>
          <p:cNvPr id="6" name="Google Shape;67;p13">
            <a:extLst>
              <a:ext uri="{FF2B5EF4-FFF2-40B4-BE49-F238E27FC236}">
                <a16:creationId xmlns="" xmlns:a16="http://schemas.microsoft.com/office/drawing/2014/main" id="{FA10127D-9ADD-4504-8AD0-7ABDE09E7972}"/>
              </a:ext>
            </a:extLst>
          </p:cNvPr>
          <p:cNvSpPr txBox="1">
            <a:spLocks/>
          </p:cNvSpPr>
          <p:nvPr/>
        </p:nvSpPr>
        <p:spPr>
          <a:xfrm>
            <a:off x="1880171" y="2850050"/>
            <a:ext cx="5465851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900" dirty="0" smtClean="0">
                <a:solidFill>
                  <a:schemeClr val="bg1"/>
                </a:solidFill>
              </a:rPr>
              <a:t>For Global Game Jam 2025 – Bellevue College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4619" y="3793144"/>
            <a:ext cx="2222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Chris </a:t>
            </a:r>
            <a:r>
              <a:rPr lang="en-US" sz="2400" dirty="0" err="1">
                <a:solidFill>
                  <a:schemeClr val="bg1"/>
                </a:solidFill>
              </a:rPr>
              <a:t>Klimecky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64806" y="4173756"/>
            <a:ext cx="389561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</a:rPr>
              <a:t>Head of Production / CPO, Midwest Games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cklim\Documents\MidwestGames\Company Logos\MIDWEST - HORIZONTAL 1 - BLACK N TEAL-560x3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21866" y="2285835"/>
            <a:ext cx="3310467" cy="473770"/>
          </a:xfrm>
          <a:prstGeom prst="rect">
            <a:avLst/>
          </a:prstGeom>
          <a:noFill/>
        </p:spPr>
      </p:pic>
      <p:sp>
        <p:nvSpPr>
          <p:cNvPr id="77" name="Shape 77"/>
          <p:cNvSpPr txBox="1"/>
          <p:nvPr/>
        </p:nvSpPr>
        <p:spPr>
          <a:xfrm>
            <a:off x="0" y="352525"/>
            <a:ext cx="9144000" cy="59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200" b="1" dirty="0" smtClean="0">
                <a:solidFill>
                  <a:schemeClr val="bg1"/>
                </a:solidFill>
                <a:latin typeface="Droid Sans"/>
                <a:ea typeface="Droid Sans"/>
                <a:cs typeface="Droid Sans"/>
                <a:sym typeface="Droid Sans"/>
              </a:rPr>
              <a:t>My Background</a:t>
            </a:r>
            <a:endParaRPr lang="en" sz="3200" b="1" dirty="0">
              <a:solidFill>
                <a:schemeClr val="bg1"/>
              </a:solidFill>
              <a:latin typeface="Droid Sans"/>
              <a:ea typeface="Droid Sans"/>
              <a:cs typeface="Droid Sans"/>
              <a:sym typeface="Droid Sans"/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>
              <a:solidFill>
                <a:schemeClr val="bg1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pic>
        <p:nvPicPr>
          <p:cNvPr id="4" name="Picture 3" descr="Surrea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2538" y="1431913"/>
            <a:ext cx="2284529" cy="922439"/>
          </a:xfrm>
          <a:prstGeom prst="rect">
            <a:avLst/>
          </a:prstGeom>
        </p:spPr>
      </p:pic>
      <p:pic>
        <p:nvPicPr>
          <p:cNvPr id="5" name="Picture 4" descr="midway-games-head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05277" y="2561909"/>
            <a:ext cx="2431924" cy="6880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9271" y="4502940"/>
            <a:ext cx="1775775" cy="6405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7764" y="1316041"/>
            <a:ext cx="2633641" cy="948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6121" y="3197240"/>
            <a:ext cx="1196346" cy="1275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312" y="2789455"/>
            <a:ext cx="2040221" cy="698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27" t="11756" r="37673" b="28702"/>
          <a:stretch/>
        </p:blipFill>
        <p:spPr>
          <a:xfrm>
            <a:off x="324184" y="1407914"/>
            <a:ext cx="1116798" cy="14961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6793" y="3402013"/>
            <a:ext cx="932919" cy="9329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680" y="3037833"/>
            <a:ext cx="1219200" cy="1219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6416" y="3549927"/>
            <a:ext cx="2663701" cy="7716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7501" y="1401433"/>
            <a:ext cx="1324603" cy="9583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1276" y="2429624"/>
            <a:ext cx="1479157" cy="8727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9558" y="3544057"/>
            <a:ext cx="818309" cy="941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541" y="4361665"/>
            <a:ext cx="948047" cy="731033"/>
          </a:xfrm>
          <a:prstGeom prst="rect">
            <a:avLst/>
          </a:prstGeom>
        </p:spPr>
      </p:pic>
      <p:pic>
        <p:nvPicPr>
          <p:cNvPr id="1026" name="Picture 2" descr="C:\Users\cklim\Documents\MidwestGames\Company Logos\ProbablyMonsters.jpg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833658" y="4356154"/>
            <a:ext cx="2081742" cy="787346"/>
          </a:xfrm>
          <a:prstGeom prst="rect">
            <a:avLst/>
          </a:prstGeom>
          <a:noFill/>
        </p:spPr>
      </p:pic>
      <p:pic>
        <p:nvPicPr>
          <p:cNvPr id="1027" name="Picture 3" descr="C:\Users\cklim\Documents\MidwestGames\Company Logos\PDX.png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778000" y="4497916"/>
            <a:ext cx="2502991" cy="5355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3147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/>
        </p:nvSpPr>
        <p:spPr>
          <a:xfrm>
            <a:off x="0" y="352525"/>
            <a:ext cx="9144000" cy="59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200" b="1" dirty="0" smtClean="0">
                <a:solidFill>
                  <a:schemeClr val="bg1"/>
                </a:solidFill>
                <a:latin typeface="Droid Sans"/>
                <a:ea typeface="Droid Sans"/>
                <a:cs typeface="Droid Sans"/>
                <a:sym typeface="Droid Sans"/>
              </a:rPr>
              <a:t>Project History</a:t>
            </a:r>
            <a:endParaRPr lang="en" sz="3200" b="1" dirty="0">
              <a:solidFill>
                <a:schemeClr val="bg1"/>
              </a:solidFill>
              <a:latin typeface="Droid Sans"/>
              <a:ea typeface="Droid Sans"/>
              <a:cs typeface="Droid Sans"/>
              <a:sym typeface="Droid Sans"/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>
              <a:solidFill>
                <a:srgbClr val="F7CB3B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349" y="1135741"/>
            <a:ext cx="3354759" cy="4223659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6502400" y="1754753"/>
            <a:ext cx="2192867" cy="99417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oid Sans" charset="0"/>
                <a:ea typeface="Droid Sans" charset="0"/>
                <a:cs typeface="Droid Sans" charset="0"/>
                <a:sym typeface="Arial"/>
              </a:rPr>
              <a:t>50+ Titles!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>
                <a:solidFill>
                  <a:schemeClr val="accent1"/>
                </a:solidFill>
                <a:latin typeface="Droid Sans" charset="0"/>
                <a:ea typeface="Droid Sans" charset="0"/>
                <a:cs typeface="Droid Sans" charset="0"/>
              </a:rPr>
              <a:t>(Not all listed)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oid Sans" charset="0"/>
              <a:ea typeface="Droid Sans" charset="0"/>
              <a:cs typeface="Droid Sans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893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bg1"/>
                </a:solidFill>
              </a:rPr>
              <a:t>Goal</a:t>
            </a:r>
          </a:p>
        </p:txBody>
      </p:sp>
      <p:sp>
        <p:nvSpPr>
          <p:cNvPr id="7" name="Google Shape;73;p14">
            <a:extLst>
              <a:ext uri="{FF2B5EF4-FFF2-40B4-BE49-F238E27FC236}">
                <a16:creationId xmlns="" xmlns:a16="http://schemas.microsoft.com/office/drawing/2014/main" id="{3301C62A-ECFF-40E7-9B24-6D119EECC420}"/>
              </a:ext>
            </a:extLst>
          </p:cNvPr>
          <p:cNvSpPr txBox="1">
            <a:spLocks/>
          </p:cNvSpPr>
          <p:nvPr/>
        </p:nvSpPr>
        <p:spPr>
          <a:xfrm>
            <a:off x="864323" y="1868850"/>
            <a:ext cx="7415353" cy="110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ctr">
              <a:buFont typeface="Open Sans"/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Align around terminology, techniques, and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mindset for high level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 planning.</a:t>
            </a: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Font typeface="Open Sans"/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Google Shape;73;p14">
            <a:extLst>
              <a:ext uri="{FF2B5EF4-FFF2-40B4-BE49-F238E27FC236}">
                <a16:creationId xmlns="" xmlns:a16="http://schemas.microsoft.com/office/drawing/2014/main" id="{3301C62A-ECFF-40E7-9B24-6D119EECC420}"/>
              </a:ext>
            </a:extLst>
          </p:cNvPr>
          <p:cNvSpPr txBox="1">
            <a:spLocks/>
          </p:cNvSpPr>
          <p:nvPr/>
        </p:nvSpPr>
        <p:spPr>
          <a:xfrm>
            <a:off x="864317" y="3206630"/>
            <a:ext cx="7415353" cy="110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ctr">
              <a:buFont typeface="Open Sans"/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AKA Help you prepare for success at GGJ!</a:t>
            </a: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Font typeface="Open Sans"/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lnSpc>
                <a:spcPct val="90000"/>
              </a:lnSpc>
            </a:pPr>
            <a:r>
              <a:rPr lang="en-US" sz="2700" b="1" i="0" u="none" strike="noStrike" cap="none">
                <a:solidFill>
                  <a:schemeClr val="bg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Topic Breakdown</a:t>
            </a:r>
          </a:p>
        </p:txBody>
      </p:sp>
      <p:sp>
        <p:nvSpPr>
          <p:cNvPr id="7" name="Google Shape;81;p15">
            <a:extLst>
              <a:ext uri="{FF2B5EF4-FFF2-40B4-BE49-F238E27FC236}">
                <a16:creationId xmlns="" xmlns:a16="http://schemas.microsoft.com/office/drawing/2014/main" id="{160D18E8-B406-4639-8969-2EAB742501F9}"/>
              </a:ext>
            </a:extLst>
          </p:cNvPr>
          <p:cNvSpPr txBox="1"/>
          <p:nvPr/>
        </p:nvSpPr>
        <p:spPr>
          <a:xfrm>
            <a:off x="416200" y="1593853"/>
            <a:ext cx="86733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600" dirty="0" smtClean="0"/>
              <a:t>Development Framework</a:t>
            </a:r>
            <a:endParaRPr sz="1600"/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Common ground and language</a:t>
            </a:r>
            <a:endParaRPr/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Industry </a:t>
            </a:r>
            <a:r>
              <a:rPr lang="en-US" dirty="0" smtClean="0"/>
              <a:t>(non-)standards</a:t>
            </a:r>
            <a:endParaRPr/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 smtClean="0"/>
              <a:t>DF Model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Google Shape;82;p15">
            <a:extLst>
              <a:ext uri="{FF2B5EF4-FFF2-40B4-BE49-F238E27FC236}">
                <a16:creationId xmlns="" xmlns:a16="http://schemas.microsoft.com/office/drawing/2014/main" id="{1DF9410E-6D50-438F-BC78-4630B5E7FADA}"/>
              </a:ext>
            </a:extLst>
          </p:cNvPr>
          <p:cNvSpPr txBox="1"/>
          <p:nvPr/>
        </p:nvSpPr>
        <p:spPr>
          <a:xfrm>
            <a:off x="416200" y="2932059"/>
            <a:ext cx="86733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600" dirty="0"/>
              <a:t>Production Phase Timing</a:t>
            </a:r>
            <a:endParaRPr sz="1600"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How are production phases laid out on a timeline? 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What are the various considerations for different size projects?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 smtClean="0"/>
              <a:t>Examine a hypothetical dev </a:t>
            </a:r>
            <a:r>
              <a:rPr lang="en-US" dirty="0"/>
              <a:t>cycle </a:t>
            </a:r>
            <a:r>
              <a:rPr lang="en-US" dirty="0" smtClean="0"/>
              <a:t>example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0" y="388325"/>
            <a:ext cx="91440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chemeClr val="bg1"/>
                </a:solidFill>
              </a:rPr>
              <a:t>Terminology</a:t>
            </a:r>
            <a:endParaRPr sz="2700" dirty="0">
              <a:solidFill>
                <a:schemeClr val="bg1"/>
              </a:solidFill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6875" y="1151500"/>
            <a:ext cx="4750249" cy="399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lnSpc>
                <a:spcPct val="90000"/>
              </a:lnSpc>
            </a:pPr>
            <a:r>
              <a:rPr lang="en-US" sz="2700" b="1" i="0" u="none" strike="noStrike" cap="none" dirty="0" smtClean="0">
                <a:solidFill>
                  <a:schemeClr val="bg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Typical Issues</a:t>
            </a:r>
            <a:endParaRPr lang="en-US" sz="2700" b="1" i="0" u="none" strike="noStrike" cap="none" dirty="0">
              <a:solidFill>
                <a:schemeClr val="bg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5" name="Google Shape;97;p17">
            <a:extLst>
              <a:ext uri="{FF2B5EF4-FFF2-40B4-BE49-F238E27FC236}">
                <a16:creationId xmlns="" xmlns:a16="http://schemas.microsoft.com/office/drawing/2014/main" id="{EA8C5359-7D8D-4589-B3EB-B4037A9B019E}"/>
              </a:ext>
            </a:extLst>
          </p:cNvPr>
          <p:cNvSpPr txBox="1"/>
          <p:nvPr/>
        </p:nvSpPr>
        <p:spPr>
          <a:xfrm>
            <a:off x="416200" y="1367825"/>
            <a:ext cx="8673300" cy="28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mtClean="0"/>
              <a:t>Phase</a:t>
            </a:r>
            <a:r>
              <a:rPr lang="en-US" dirty="0"/>
              <a:t>, milestone, build names interchangeable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200" dirty="0"/>
              <a:t>Alpha phase with Alpha 1, Alpha 2 milestones and Alpha builds</a:t>
            </a:r>
            <a:endParaRPr sz="1200" dirty="0"/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End goal is the next phase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200" dirty="0"/>
              <a:t>“End goal of Alpha is Beta” or a Beta build</a:t>
            </a:r>
            <a:endParaRPr sz="1200" dirty="0"/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 smtClean="0"/>
              <a:t>Pre-Production </a:t>
            </a:r>
            <a:r>
              <a:rPr lang="en-US" dirty="0"/>
              <a:t>might include Concepting, Prototyping, and/or Vertical Slice phases</a:t>
            </a:r>
            <a:endParaRPr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Post-Launch is its own project/schedule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200" dirty="0"/>
              <a:t>Often a different team altogether</a:t>
            </a:r>
            <a:endParaRPr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0" y="388325"/>
            <a:ext cx="91440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Dev </a:t>
            </a:r>
            <a:r>
              <a:rPr lang="en-US" sz="2700" dirty="0">
                <a:solidFill>
                  <a:schemeClr val="bg1"/>
                </a:solidFill>
              </a:rPr>
              <a:t>Framework</a:t>
            </a:r>
            <a:endParaRPr sz="2700" dirty="0">
              <a:solidFill>
                <a:schemeClr val="bg1"/>
              </a:solidFill>
            </a:endParaRPr>
          </a:p>
        </p:txBody>
      </p:sp>
      <p:graphicFrame>
        <p:nvGraphicFramePr>
          <p:cNvPr id="104" name="Google Shape;104;p18"/>
          <p:cNvGraphicFramePr/>
          <p:nvPr/>
        </p:nvGraphicFramePr>
        <p:xfrm>
          <a:off x="536397" y="1116066"/>
          <a:ext cx="8607600" cy="4038275"/>
        </p:xfrm>
        <a:graphic>
          <a:graphicData uri="http://schemas.openxmlformats.org/drawingml/2006/table">
            <a:tbl>
              <a:tblPr>
                <a:noFill/>
                <a:tableStyleId>{7CA3D68C-6218-4046-8904-31AD471BDECD}</a:tableStyleId>
              </a:tblPr>
              <a:tblGrid>
                <a:gridCol w="10759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759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759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759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59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7595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7595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948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PRE PRODUCTION</a:t>
                      </a:r>
                      <a:endParaRPr sz="1400" b="1" u="none" strike="noStrike" cap="none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5F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PRODUCTION</a:t>
                      </a:r>
                      <a:endParaRPr sz="1400" b="1" u="none" strike="noStrike" cap="none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LIVE</a:t>
                      </a:r>
                      <a:endParaRPr sz="1400" b="1" u="none" strike="noStrike" cap="none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76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2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Concept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Design &amp; Planning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First Playable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Feature complete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Content complete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Polish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Post Launch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Legacy</a:t>
                      </a:r>
                      <a:endParaRPr sz="1100" b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is it?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Define it!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Prove it!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Build it!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Finalize it!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Improve it!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Grow it!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i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Squeeze it!</a:t>
                      </a:r>
                      <a:endParaRPr sz="900" i="1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1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Exciting concept and compelling business case. Clear market opportunity which fits the portfolio strategy. 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Concept defined and a plan for how we build the game and how we bring it to the market. </a:t>
                      </a:r>
                      <a:endParaRPr sz="8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Vertical slice to set final quality targets. Pipeline and plans verified. Knows what to build, how to build 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it, 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and it can be done.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All key features are playable in game. 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Entire game can be played from start to finish in rough form.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All content is represented  (MVP). 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Only bugs and polish remains.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Game ready to be released and the publishing team is ready to bring the game to market.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Drive engagement and generate revenue.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Back</a:t>
                      </a:r>
                      <a:r>
                        <a:rPr lang="en-US" sz="800" u="none" strike="noStrike" cap="none" baseline="0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catalog - g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enerate 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revenue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2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is the game?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is the market opportunity?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is the business case?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How does it fit in the 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company 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strategy?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is the game design?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 it fun to play?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How will we build it?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Do we have a credible plan to build the game?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do people think of the game?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How will we market this?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Are</a:t>
                      </a:r>
                      <a:r>
                        <a:rPr lang="en-US" sz="800" u="none" strike="noStrike" cap="none" baseline="0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risks to launch being managed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 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development 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progressing as planned?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Can we 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evaluate all parts of the game?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Are we hitting our quality targets?</a:t>
                      </a:r>
                      <a:endParaRPr sz="800" u="none" strike="noStrike" cap="none">
                        <a:solidFill>
                          <a:srgbClr val="98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 the game </a:t>
                      </a: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ready </a:t>
                      </a:r>
                      <a:r>
                        <a:rPr lang="en-US" sz="800" u="none" strike="noStrike" cap="none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for</a:t>
                      </a:r>
                      <a:r>
                        <a:rPr lang="en-US" sz="800" u="none" strike="noStrike" cap="none" baseline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800" u="none" strike="noStrike" cap="none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customers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is next for our customers?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How do we improve the experience?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How do we grow the game and business?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Where do players go next?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How can the 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game/franchise 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continue to contribute to the </a:t>
                      </a:r>
                      <a:r>
                        <a:rPr lang="en-US" sz="800" u="none" strike="noStrike" cap="none" dirty="0" smtClean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company </a:t>
                      </a:r>
                      <a:r>
                        <a:rPr lang="en-US" sz="8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strategy?</a:t>
                      </a:r>
                      <a:endParaRPr sz="8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5" name="Google Shape;105;p18"/>
          <p:cNvSpPr/>
          <p:nvPr/>
        </p:nvSpPr>
        <p:spPr>
          <a:xfrm rot="-5400000">
            <a:off x="72575" y="2202651"/>
            <a:ext cx="625800" cy="301500"/>
          </a:xfrm>
          <a:prstGeom prst="snip1Rect">
            <a:avLst>
              <a:gd name="adj" fmla="val 50000"/>
            </a:avLst>
          </a:prstGeom>
          <a:solidFill>
            <a:srgbClr val="F6B26B"/>
          </a:solidFill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Tagline</a:t>
            </a:r>
            <a:endParaRPr sz="8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" name="Google Shape;106;p18"/>
          <p:cNvSpPr/>
          <p:nvPr/>
        </p:nvSpPr>
        <p:spPr>
          <a:xfrm rot="-5400000">
            <a:off x="148866" y="1642491"/>
            <a:ext cx="463117" cy="310800"/>
          </a:xfrm>
          <a:prstGeom prst="snip1Rect">
            <a:avLst>
              <a:gd name="adj" fmla="val 50000"/>
            </a:avLst>
          </a:prstGeom>
          <a:solidFill>
            <a:srgbClr val="E69138"/>
          </a:solidFill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700" b="1" i="0" u="none" strike="noStrike" cap="none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Stage</a:t>
            </a:r>
            <a:endParaRPr sz="7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8"/>
          <p:cNvSpPr/>
          <p:nvPr/>
        </p:nvSpPr>
        <p:spPr>
          <a:xfrm rot="-5400000">
            <a:off x="-14400" y="2884498"/>
            <a:ext cx="819300" cy="282300"/>
          </a:xfrm>
          <a:prstGeom prst="snip1Rect">
            <a:avLst>
              <a:gd name="adj" fmla="val 50000"/>
            </a:avLst>
          </a:prstGeom>
          <a:solidFill>
            <a:srgbClr val="F9CB9C"/>
          </a:solidFill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Goals</a:t>
            </a:r>
            <a:endParaRPr sz="8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8"/>
          <p:cNvSpPr/>
          <p:nvPr/>
        </p:nvSpPr>
        <p:spPr>
          <a:xfrm rot="-5400000">
            <a:off x="-436850" y="4132625"/>
            <a:ext cx="1664100" cy="282000"/>
          </a:xfrm>
          <a:prstGeom prst="snip1Rect">
            <a:avLst>
              <a:gd name="adj" fmla="val 50000"/>
            </a:avLst>
          </a:prstGeom>
          <a:solidFill>
            <a:srgbClr val="FCE5CD"/>
          </a:solidFill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Questions to answer</a:t>
            </a:r>
            <a:endParaRPr sz="8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2338080" y="1828525"/>
            <a:ext cx="716700" cy="495900"/>
          </a:xfrm>
          <a:prstGeom prst="diamond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Gate1</a:t>
            </a:r>
            <a:endParaRPr sz="9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PoC</a:t>
            </a:r>
            <a:endParaRPr sz="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4483724" y="1828525"/>
            <a:ext cx="716700" cy="495900"/>
          </a:xfrm>
          <a:prstGeom prst="diamond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Gate3</a:t>
            </a:r>
            <a:endParaRPr sz="9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Alpha</a:t>
            </a:r>
            <a:endParaRPr sz="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6629343" y="1828525"/>
            <a:ext cx="716700" cy="495900"/>
          </a:xfrm>
          <a:prstGeom prst="diamond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Gate5</a:t>
            </a:r>
            <a:endParaRPr sz="9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Launch</a:t>
            </a:r>
            <a:endParaRPr sz="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1259318" y="1828525"/>
            <a:ext cx="716700" cy="495900"/>
          </a:xfrm>
          <a:prstGeom prst="diamond">
            <a:avLst/>
          </a:prstGeom>
          <a:solidFill>
            <a:srgbClr val="999999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Green Light</a:t>
            </a:r>
            <a:endParaRPr sz="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8"/>
          <p:cNvSpPr/>
          <p:nvPr/>
        </p:nvSpPr>
        <p:spPr>
          <a:xfrm>
            <a:off x="5587208" y="1828525"/>
            <a:ext cx="716700" cy="495900"/>
          </a:xfrm>
          <a:prstGeom prst="diamond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Gate4</a:t>
            </a:r>
            <a:endParaRPr sz="9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Beta</a:t>
            </a:r>
            <a:endParaRPr sz="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7728484" y="1828525"/>
            <a:ext cx="716700" cy="495900"/>
          </a:xfrm>
          <a:prstGeom prst="diamond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Gate6</a:t>
            </a:r>
            <a:endParaRPr sz="9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Legacy</a:t>
            </a:r>
            <a:endParaRPr sz="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3423800" y="1770775"/>
            <a:ext cx="690900" cy="611400"/>
          </a:xfrm>
          <a:prstGeom prst="diamond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Gate2</a:t>
            </a:r>
            <a:endParaRPr sz="9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98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3446082" y="2029013"/>
            <a:ext cx="6417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700" b="0" i="0" u="none" strike="noStrike" cap="none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Vertical Slice</a:t>
            </a:r>
            <a:endParaRPr sz="7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106;p18"/>
          <p:cNvSpPr/>
          <p:nvPr/>
        </p:nvSpPr>
        <p:spPr>
          <a:xfrm rot="-5400000">
            <a:off x="152834" y="1183348"/>
            <a:ext cx="455169" cy="310800"/>
          </a:xfrm>
          <a:prstGeom prst="snip1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6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Phase</a:t>
            </a:r>
            <a:endParaRPr sz="6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lnSpc>
                <a:spcPct val="90000"/>
              </a:lnSpc>
            </a:pPr>
            <a:r>
              <a:rPr lang="en-US" sz="2700" b="1" i="0" u="none" strike="noStrike" cap="none" dirty="0">
                <a:solidFill>
                  <a:schemeClr val="bg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Phase Considerations</a:t>
            </a:r>
          </a:p>
        </p:txBody>
      </p:sp>
      <p:sp>
        <p:nvSpPr>
          <p:cNvPr id="7" name="Google Shape;224;p23">
            <a:extLst>
              <a:ext uri="{FF2B5EF4-FFF2-40B4-BE49-F238E27FC236}">
                <a16:creationId xmlns="" xmlns:a16="http://schemas.microsoft.com/office/drawing/2014/main" id="{EF7374B2-3BE8-4023-88BF-9A084904D085}"/>
              </a:ext>
            </a:extLst>
          </p:cNvPr>
          <p:cNvSpPr txBox="1"/>
          <p:nvPr/>
        </p:nvSpPr>
        <p:spPr>
          <a:xfrm>
            <a:off x="416200" y="1521935"/>
            <a:ext cx="86733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600" dirty="0"/>
              <a:t>Pre-Production</a:t>
            </a:r>
            <a:endParaRPr sz="1600"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Documentation vs. Prototyping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Concept Art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Proof of Concept - what are you trying to prove and who are you proving it to?</a:t>
            </a:r>
            <a:endParaRPr dirty="0"/>
          </a:p>
        </p:txBody>
      </p:sp>
      <p:sp>
        <p:nvSpPr>
          <p:cNvPr id="8" name="Google Shape;225;p23">
            <a:extLst>
              <a:ext uri="{FF2B5EF4-FFF2-40B4-BE49-F238E27FC236}">
                <a16:creationId xmlns="" xmlns:a16="http://schemas.microsoft.com/office/drawing/2014/main" id="{F81BCF41-F710-40C1-85FA-7093AF30D13F}"/>
              </a:ext>
            </a:extLst>
          </p:cNvPr>
          <p:cNvSpPr txBox="1"/>
          <p:nvPr/>
        </p:nvSpPr>
        <p:spPr>
          <a:xfrm>
            <a:off x="416200" y="2907228"/>
            <a:ext cx="8673300" cy="1428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600" dirty="0"/>
              <a:t>Production</a:t>
            </a:r>
            <a:endParaRPr sz="1600"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How many milestones?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Scope management is </a:t>
            </a:r>
            <a:r>
              <a:rPr lang="en-US" dirty="0" smtClean="0"/>
              <a:t>critical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/>
              <a:t>Defining “Feature Complete” and the Alpha quality bar</a:t>
            </a:r>
            <a:endParaRPr dirty="0"/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dirty="0" smtClean="0"/>
              <a:t>Polish </a:t>
            </a:r>
            <a:r>
              <a:rPr lang="en-US" dirty="0"/>
              <a:t>and other necessary </a:t>
            </a:r>
            <a:r>
              <a:rPr lang="en-US" dirty="0" smtClean="0"/>
              <a:t>“launch” </a:t>
            </a:r>
            <a:r>
              <a:rPr lang="en-US" dirty="0"/>
              <a:t>buffer time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0" y="388325"/>
            <a:ext cx="91440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chemeClr val="bg1"/>
                </a:solidFill>
              </a:rPr>
              <a:t>Project Phase Timing</a:t>
            </a:r>
            <a:endParaRPr sz="2700" dirty="0">
              <a:solidFill>
                <a:schemeClr val="bg1"/>
              </a:solidFill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3">
            <a:alphaModFix/>
          </a:blip>
          <a:srcRect l="4042" t="15930" r="1936" b="30102"/>
          <a:stretch/>
        </p:blipFill>
        <p:spPr>
          <a:xfrm>
            <a:off x="2656350" y="1308525"/>
            <a:ext cx="6447521" cy="277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4">
            <a:alphaModFix/>
          </a:blip>
          <a:srcRect l="8370" t="30119" r="4163" b="40864"/>
          <a:stretch/>
        </p:blipFill>
        <p:spPr>
          <a:xfrm>
            <a:off x="0" y="1035700"/>
            <a:ext cx="5998205" cy="1492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 rotWithShape="1">
          <a:blip r:embed="rId5">
            <a:alphaModFix/>
          </a:blip>
          <a:srcRect b="43052"/>
          <a:stretch/>
        </p:blipFill>
        <p:spPr>
          <a:xfrm>
            <a:off x="0" y="3562775"/>
            <a:ext cx="5998203" cy="158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bg1"/>
                </a:solidFill>
              </a:rPr>
              <a:t>Project Phase Timing</a:t>
            </a:r>
          </a:p>
        </p:txBody>
      </p:sp>
      <p:sp>
        <p:nvSpPr>
          <p:cNvPr id="37" name="Google Shape;139;p21">
            <a:extLst>
              <a:ext uri="{FF2B5EF4-FFF2-40B4-BE49-F238E27FC236}">
                <a16:creationId xmlns="" xmlns:a16="http://schemas.microsoft.com/office/drawing/2014/main" id="{B448717E-1252-49EE-8CA8-A12CD6527DFA}"/>
              </a:ext>
            </a:extLst>
          </p:cNvPr>
          <p:cNvSpPr/>
          <p:nvPr/>
        </p:nvSpPr>
        <p:spPr>
          <a:xfrm>
            <a:off x="312939" y="2898084"/>
            <a:ext cx="8628200" cy="1487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FA8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140;p21">
            <a:extLst>
              <a:ext uri="{FF2B5EF4-FFF2-40B4-BE49-F238E27FC236}">
                <a16:creationId xmlns="" xmlns:a16="http://schemas.microsoft.com/office/drawing/2014/main" id="{259FB925-DE99-43D7-99FF-485E0B00E25B}"/>
              </a:ext>
            </a:extLst>
          </p:cNvPr>
          <p:cNvCxnSpPr/>
          <p:nvPr/>
        </p:nvCxnSpPr>
        <p:spPr>
          <a:xfrm>
            <a:off x="549790" y="2709835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Google Shape;143;p21">
            <a:extLst>
              <a:ext uri="{FF2B5EF4-FFF2-40B4-BE49-F238E27FC236}">
                <a16:creationId xmlns="" xmlns:a16="http://schemas.microsoft.com/office/drawing/2014/main" id="{1DAE2A4A-3485-4F3B-89AB-87630A91D360}"/>
              </a:ext>
            </a:extLst>
          </p:cNvPr>
          <p:cNvSpPr txBox="1"/>
          <p:nvPr/>
        </p:nvSpPr>
        <p:spPr>
          <a:xfrm>
            <a:off x="180640" y="3255535"/>
            <a:ext cx="758400" cy="296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Start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2" name="Google Shape;144;p21">
            <a:extLst>
              <a:ext uri="{FF2B5EF4-FFF2-40B4-BE49-F238E27FC236}">
                <a16:creationId xmlns="" xmlns:a16="http://schemas.microsoft.com/office/drawing/2014/main" id="{F903CE83-595E-4997-B62F-E3F9D020249D}"/>
              </a:ext>
            </a:extLst>
          </p:cNvPr>
          <p:cNvCxnSpPr/>
          <p:nvPr/>
        </p:nvCxnSpPr>
        <p:spPr>
          <a:xfrm>
            <a:off x="1235590" y="2709835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Google Shape;146;p21">
            <a:extLst>
              <a:ext uri="{FF2B5EF4-FFF2-40B4-BE49-F238E27FC236}">
                <a16:creationId xmlns="" xmlns:a16="http://schemas.microsoft.com/office/drawing/2014/main" id="{E046C984-013B-408A-831F-8C218C32EC93}"/>
              </a:ext>
            </a:extLst>
          </p:cNvPr>
          <p:cNvSpPr txBox="1"/>
          <p:nvPr/>
        </p:nvSpPr>
        <p:spPr>
          <a:xfrm>
            <a:off x="714040" y="3255535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Green Light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5" name="Google Shape;147;p21">
            <a:extLst>
              <a:ext uri="{FF2B5EF4-FFF2-40B4-BE49-F238E27FC236}">
                <a16:creationId xmlns="" xmlns:a16="http://schemas.microsoft.com/office/drawing/2014/main" id="{B3E7AE11-D607-4939-B80C-20C59AD0041A}"/>
              </a:ext>
            </a:extLst>
          </p:cNvPr>
          <p:cNvCxnSpPr/>
          <p:nvPr/>
        </p:nvCxnSpPr>
        <p:spPr>
          <a:xfrm>
            <a:off x="2226190" y="2709835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Google Shape;149;p21">
            <a:extLst>
              <a:ext uri="{FF2B5EF4-FFF2-40B4-BE49-F238E27FC236}">
                <a16:creationId xmlns="" xmlns:a16="http://schemas.microsoft.com/office/drawing/2014/main" id="{41D1DF85-0127-4334-B853-B6829C815609}"/>
              </a:ext>
            </a:extLst>
          </p:cNvPr>
          <p:cNvSpPr txBox="1"/>
          <p:nvPr/>
        </p:nvSpPr>
        <p:spPr>
          <a:xfrm>
            <a:off x="1704640" y="3255535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PoC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8" name="Google Shape;150;p21">
            <a:extLst>
              <a:ext uri="{FF2B5EF4-FFF2-40B4-BE49-F238E27FC236}">
                <a16:creationId xmlns="" xmlns:a16="http://schemas.microsoft.com/office/drawing/2014/main" id="{7A13DE6F-9D4C-42AF-9956-A45FBE5F7ED2}"/>
              </a:ext>
            </a:extLst>
          </p:cNvPr>
          <p:cNvCxnSpPr/>
          <p:nvPr/>
        </p:nvCxnSpPr>
        <p:spPr>
          <a:xfrm>
            <a:off x="3750190" y="2709835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Google Shape;152;p21">
            <a:extLst>
              <a:ext uri="{FF2B5EF4-FFF2-40B4-BE49-F238E27FC236}">
                <a16:creationId xmlns="" xmlns:a16="http://schemas.microsoft.com/office/drawing/2014/main" id="{7FD81802-BBD8-4CBA-B7C7-FB36089FFC4F}"/>
              </a:ext>
            </a:extLst>
          </p:cNvPr>
          <p:cNvSpPr txBox="1"/>
          <p:nvPr/>
        </p:nvSpPr>
        <p:spPr>
          <a:xfrm>
            <a:off x="3114339" y="3255535"/>
            <a:ext cx="1307971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Vertical Slice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1" name="Google Shape;153;p21">
            <a:extLst>
              <a:ext uri="{FF2B5EF4-FFF2-40B4-BE49-F238E27FC236}">
                <a16:creationId xmlns="" xmlns:a16="http://schemas.microsoft.com/office/drawing/2014/main" id="{E9B4D4BB-3FD9-4C27-81A7-B4FF51A8E844}"/>
              </a:ext>
            </a:extLst>
          </p:cNvPr>
          <p:cNvCxnSpPr/>
          <p:nvPr/>
        </p:nvCxnSpPr>
        <p:spPr>
          <a:xfrm>
            <a:off x="6340990" y="2709835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155;p21">
            <a:extLst>
              <a:ext uri="{FF2B5EF4-FFF2-40B4-BE49-F238E27FC236}">
                <a16:creationId xmlns="" xmlns:a16="http://schemas.microsoft.com/office/drawing/2014/main" id="{C6606AA7-CB4D-4340-B6E1-55799A8495ED}"/>
              </a:ext>
            </a:extLst>
          </p:cNvPr>
          <p:cNvSpPr txBox="1"/>
          <p:nvPr/>
        </p:nvSpPr>
        <p:spPr>
          <a:xfrm>
            <a:off x="5819440" y="3255535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Alpha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4" name="Google Shape;156;p21">
            <a:extLst>
              <a:ext uri="{FF2B5EF4-FFF2-40B4-BE49-F238E27FC236}">
                <a16:creationId xmlns="" xmlns:a16="http://schemas.microsoft.com/office/drawing/2014/main" id="{B9A21090-5C3E-454A-8538-13207D091F56}"/>
              </a:ext>
            </a:extLst>
          </p:cNvPr>
          <p:cNvCxnSpPr/>
          <p:nvPr/>
        </p:nvCxnSpPr>
        <p:spPr>
          <a:xfrm>
            <a:off x="7255390" y="2709835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158;p21">
            <a:extLst>
              <a:ext uri="{FF2B5EF4-FFF2-40B4-BE49-F238E27FC236}">
                <a16:creationId xmlns="" xmlns:a16="http://schemas.microsoft.com/office/drawing/2014/main" id="{E139F72A-E912-45EF-B71F-23979C69A6D7}"/>
              </a:ext>
            </a:extLst>
          </p:cNvPr>
          <p:cNvSpPr txBox="1"/>
          <p:nvPr/>
        </p:nvSpPr>
        <p:spPr>
          <a:xfrm>
            <a:off x="6733840" y="3255535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Beta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7" name="Google Shape;159;p21">
            <a:extLst>
              <a:ext uri="{FF2B5EF4-FFF2-40B4-BE49-F238E27FC236}">
                <a16:creationId xmlns="" xmlns:a16="http://schemas.microsoft.com/office/drawing/2014/main" id="{B42E6E03-5731-474E-92FF-38B1E128B5A4}"/>
              </a:ext>
            </a:extLst>
          </p:cNvPr>
          <p:cNvCxnSpPr/>
          <p:nvPr/>
        </p:nvCxnSpPr>
        <p:spPr>
          <a:xfrm>
            <a:off x="8703190" y="2709835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161;p21">
            <a:extLst>
              <a:ext uri="{FF2B5EF4-FFF2-40B4-BE49-F238E27FC236}">
                <a16:creationId xmlns="" xmlns:a16="http://schemas.microsoft.com/office/drawing/2014/main" id="{18924543-4FDF-4288-91CD-31B6F92F942F}"/>
              </a:ext>
            </a:extLst>
          </p:cNvPr>
          <p:cNvSpPr txBox="1"/>
          <p:nvPr/>
        </p:nvSpPr>
        <p:spPr>
          <a:xfrm>
            <a:off x="8181640" y="3255535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latin typeface="Open Sans"/>
                <a:ea typeface="Open Sans"/>
                <a:cs typeface="Open Sans"/>
                <a:sym typeface="Open Sans"/>
              </a:rPr>
              <a:t>Launch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162;p21">
            <a:extLst>
              <a:ext uri="{FF2B5EF4-FFF2-40B4-BE49-F238E27FC236}">
                <a16:creationId xmlns="" xmlns:a16="http://schemas.microsoft.com/office/drawing/2014/main" id="{65D02068-3858-47F2-AB0D-9C3F4F8CCA5F}"/>
              </a:ext>
            </a:extLst>
          </p:cNvPr>
          <p:cNvSpPr txBox="1"/>
          <p:nvPr/>
        </p:nvSpPr>
        <p:spPr>
          <a:xfrm>
            <a:off x="770465" y="2585560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Google Shape;163;p21">
            <a:extLst>
              <a:ext uri="{FF2B5EF4-FFF2-40B4-BE49-F238E27FC236}">
                <a16:creationId xmlns="" xmlns:a16="http://schemas.microsoft.com/office/drawing/2014/main" id="{EBE98808-5225-4465-BB19-4B3D75478A96}"/>
              </a:ext>
            </a:extLst>
          </p:cNvPr>
          <p:cNvSpPr txBox="1"/>
          <p:nvPr/>
        </p:nvSpPr>
        <p:spPr>
          <a:xfrm>
            <a:off x="1608665" y="2585560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164;p21">
            <a:extLst>
              <a:ext uri="{FF2B5EF4-FFF2-40B4-BE49-F238E27FC236}">
                <a16:creationId xmlns="" xmlns:a16="http://schemas.microsoft.com/office/drawing/2014/main" id="{EA549849-BCCD-4F5C-BA95-822BBE314709}"/>
              </a:ext>
            </a:extLst>
          </p:cNvPr>
          <p:cNvSpPr txBox="1"/>
          <p:nvPr/>
        </p:nvSpPr>
        <p:spPr>
          <a:xfrm>
            <a:off x="2827865" y="2585560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" name="Google Shape;165;p21">
            <a:extLst>
              <a:ext uri="{FF2B5EF4-FFF2-40B4-BE49-F238E27FC236}">
                <a16:creationId xmlns="" xmlns:a16="http://schemas.microsoft.com/office/drawing/2014/main" id="{7720BE75-FB15-43F5-92E6-5BB7D6F08D60}"/>
              </a:ext>
            </a:extLst>
          </p:cNvPr>
          <p:cNvSpPr txBox="1"/>
          <p:nvPr/>
        </p:nvSpPr>
        <p:spPr>
          <a:xfrm>
            <a:off x="4961465" y="2585560"/>
            <a:ext cx="4161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11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166;p21">
            <a:extLst>
              <a:ext uri="{FF2B5EF4-FFF2-40B4-BE49-F238E27FC236}">
                <a16:creationId xmlns="" xmlns:a16="http://schemas.microsoft.com/office/drawing/2014/main" id="{AAAAB667-A95F-4A7B-8A2A-66B0783484B0}"/>
              </a:ext>
            </a:extLst>
          </p:cNvPr>
          <p:cNvSpPr txBox="1"/>
          <p:nvPr/>
        </p:nvSpPr>
        <p:spPr>
          <a:xfrm>
            <a:off x="6637865" y="2585560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" name="Google Shape;167;p21">
            <a:extLst>
              <a:ext uri="{FF2B5EF4-FFF2-40B4-BE49-F238E27FC236}">
                <a16:creationId xmlns="" xmlns:a16="http://schemas.microsoft.com/office/drawing/2014/main" id="{D03FE655-4A8C-4D0A-9DC3-25B593F2E3C3}"/>
              </a:ext>
            </a:extLst>
          </p:cNvPr>
          <p:cNvSpPr txBox="1"/>
          <p:nvPr/>
        </p:nvSpPr>
        <p:spPr>
          <a:xfrm>
            <a:off x="7857065" y="2585560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168;p21">
            <a:extLst>
              <a:ext uri="{FF2B5EF4-FFF2-40B4-BE49-F238E27FC236}">
                <a16:creationId xmlns="" xmlns:a16="http://schemas.microsoft.com/office/drawing/2014/main" id="{433633CB-4CCD-43DA-A15E-3CCDA9B1E0BE}"/>
              </a:ext>
            </a:extLst>
          </p:cNvPr>
          <p:cNvSpPr txBox="1"/>
          <p:nvPr/>
        </p:nvSpPr>
        <p:spPr>
          <a:xfrm>
            <a:off x="440582" y="3800410"/>
            <a:ext cx="795008" cy="30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Concept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" name="Google Shape;169;p21">
            <a:extLst>
              <a:ext uri="{FF2B5EF4-FFF2-40B4-BE49-F238E27FC236}">
                <a16:creationId xmlns="" xmlns:a16="http://schemas.microsoft.com/office/drawing/2014/main" id="{D851DC56-7974-41C8-8056-9B65D53356B9}"/>
              </a:ext>
            </a:extLst>
          </p:cNvPr>
          <p:cNvCxnSpPr>
            <a:cxnSpLocks/>
            <a:stCxn id="41" idx="2"/>
            <a:endCxn id="44" idx="2"/>
          </p:cNvCxnSpPr>
          <p:nvPr/>
        </p:nvCxnSpPr>
        <p:spPr>
          <a:xfrm rot="5400000" flipH="1" flipV="1">
            <a:off x="890027" y="3206148"/>
            <a:ext cx="15375" cy="675750"/>
          </a:xfrm>
          <a:prstGeom prst="bentConnector3">
            <a:avLst>
              <a:gd name="adj1" fmla="val -148682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170;p21">
            <a:extLst>
              <a:ext uri="{FF2B5EF4-FFF2-40B4-BE49-F238E27FC236}">
                <a16:creationId xmlns="" xmlns:a16="http://schemas.microsoft.com/office/drawing/2014/main" id="{CFA041EB-FACF-4855-82E4-F2CD2B89BB55}"/>
              </a:ext>
            </a:extLst>
          </p:cNvPr>
          <p:cNvCxnSpPr>
            <a:stCxn id="53" idx="2"/>
            <a:endCxn id="56" idx="2"/>
          </p:cNvCxnSpPr>
          <p:nvPr/>
        </p:nvCxnSpPr>
        <p:spPr>
          <a:xfrm rot="-5400000" flipH="1">
            <a:off x="6797890" y="3079435"/>
            <a:ext cx="600" cy="914400"/>
          </a:xfrm>
          <a:prstGeom prst="bentConnector3">
            <a:avLst>
              <a:gd name="adj1" fmla="val 381685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171;p21">
            <a:extLst>
              <a:ext uri="{FF2B5EF4-FFF2-40B4-BE49-F238E27FC236}">
                <a16:creationId xmlns="" xmlns:a16="http://schemas.microsoft.com/office/drawing/2014/main" id="{560C7531-4ACA-4859-BFA4-1E450ACB95CC}"/>
              </a:ext>
            </a:extLst>
          </p:cNvPr>
          <p:cNvSpPr txBox="1"/>
          <p:nvPr/>
        </p:nvSpPr>
        <p:spPr>
          <a:xfrm>
            <a:off x="6012890" y="3792591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Content Complete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" name="Google Shape;168;p21">
            <a:extLst>
              <a:ext uri="{FF2B5EF4-FFF2-40B4-BE49-F238E27FC236}">
                <a16:creationId xmlns="" xmlns:a16="http://schemas.microsoft.com/office/drawing/2014/main" id="{43DACC43-9F6A-4D38-9BD0-F5EC3F16754B}"/>
              </a:ext>
            </a:extLst>
          </p:cNvPr>
          <p:cNvSpPr txBox="1"/>
          <p:nvPr/>
        </p:nvSpPr>
        <p:spPr>
          <a:xfrm>
            <a:off x="1022564" y="3777215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Design &amp; Planning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1" name="Google Shape;169;p21">
            <a:extLst>
              <a:ext uri="{FF2B5EF4-FFF2-40B4-BE49-F238E27FC236}">
                <a16:creationId xmlns="" xmlns:a16="http://schemas.microsoft.com/office/drawing/2014/main" id="{343F0536-2D88-4703-8580-B93B3DE1445C}"/>
              </a:ext>
            </a:extLst>
          </p:cNvPr>
          <p:cNvCxnSpPr>
            <a:cxnSpLocks/>
            <a:stCxn id="44" idx="2"/>
            <a:endCxn id="47" idx="2"/>
          </p:cNvCxnSpPr>
          <p:nvPr/>
        </p:nvCxnSpPr>
        <p:spPr>
          <a:xfrm rot="16200000" flipH="1">
            <a:off x="1730890" y="3041035"/>
            <a:ext cx="12700" cy="990600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168;p21">
            <a:extLst>
              <a:ext uri="{FF2B5EF4-FFF2-40B4-BE49-F238E27FC236}">
                <a16:creationId xmlns="" xmlns:a16="http://schemas.microsoft.com/office/drawing/2014/main" id="{46BE6EAC-7D2D-4BDA-B656-C0413C95AD3E}"/>
              </a:ext>
            </a:extLst>
          </p:cNvPr>
          <p:cNvSpPr txBox="1"/>
          <p:nvPr/>
        </p:nvSpPr>
        <p:spPr>
          <a:xfrm>
            <a:off x="2291889" y="3761839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1</a:t>
            </a:r>
            <a:r>
              <a:rPr lang="en-US" sz="1000" baseline="30000" dirty="0">
                <a:latin typeface="Open Sans"/>
                <a:ea typeface="Open Sans"/>
                <a:cs typeface="Open Sans"/>
                <a:sym typeface="Open Sans"/>
              </a:rPr>
              <a:t>st</a:t>
            </a: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 Playable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3" name="Google Shape;169;p21">
            <a:extLst>
              <a:ext uri="{FF2B5EF4-FFF2-40B4-BE49-F238E27FC236}">
                <a16:creationId xmlns="" xmlns:a16="http://schemas.microsoft.com/office/drawing/2014/main" id="{82866282-E029-43FE-A37C-0F9D7D69167F}"/>
              </a:ext>
            </a:extLst>
          </p:cNvPr>
          <p:cNvCxnSpPr>
            <a:cxnSpLocks/>
            <a:stCxn id="47" idx="2"/>
            <a:endCxn id="50" idx="2"/>
          </p:cNvCxnSpPr>
          <p:nvPr/>
        </p:nvCxnSpPr>
        <p:spPr>
          <a:xfrm rot="16200000" flipH="1">
            <a:off x="2997257" y="2765267"/>
            <a:ext cx="12700" cy="1542135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168;p21">
            <a:extLst>
              <a:ext uri="{FF2B5EF4-FFF2-40B4-BE49-F238E27FC236}">
                <a16:creationId xmlns="" xmlns:a16="http://schemas.microsoft.com/office/drawing/2014/main" id="{CAEE6BAC-809D-4B4B-9411-65CDE2AF8D93}"/>
              </a:ext>
            </a:extLst>
          </p:cNvPr>
          <p:cNvSpPr txBox="1"/>
          <p:nvPr/>
        </p:nvSpPr>
        <p:spPr>
          <a:xfrm>
            <a:off x="4238557" y="3774057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Feature Complete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5" name="Google Shape;169;p21">
            <a:extLst>
              <a:ext uri="{FF2B5EF4-FFF2-40B4-BE49-F238E27FC236}">
                <a16:creationId xmlns="" xmlns:a16="http://schemas.microsoft.com/office/drawing/2014/main" id="{6B45EF1E-9159-4231-A754-44D874FEFA52}"/>
              </a:ext>
            </a:extLst>
          </p:cNvPr>
          <p:cNvCxnSpPr>
            <a:cxnSpLocks/>
            <a:stCxn id="50" idx="2"/>
            <a:endCxn id="53" idx="2"/>
          </p:cNvCxnSpPr>
          <p:nvPr/>
        </p:nvCxnSpPr>
        <p:spPr>
          <a:xfrm rot="16200000" flipH="1">
            <a:off x="5054657" y="2250002"/>
            <a:ext cx="12700" cy="2572665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" name="Google Shape;170;p21">
            <a:extLst>
              <a:ext uri="{FF2B5EF4-FFF2-40B4-BE49-F238E27FC236}">
                <a16:creationId xmlns="" xmlns:a16="http://schemas.microsoft.com/office/drawing/2014/main" id="{13D2D256-33C6-4A48-98B9-FE09F27D7828}"/>
              </a:ext>
            </a:extLst>
          </p:cNvPr>
          <p:cNvCxnSpPr>
            <a:cxnSpLocks/>
            <a:stCxn id="56" idx="2"/>
            <a:endCxn id="59" idx="2"/>
          </p:cNvCxnSpPr>
          <p:nvPr/>
        </p:nvCxnSpPr>
        <p:spPr>
          <a:xfrm rot="16200000" flipH="1">
            <a:off x="7979290" y="2812435"/>
            <a:ext cx="12700" cy="1447800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" name="Google Shape;171;p21">
            <a:extLst>
              <a:ext uri="{FF2B5EF4-FFF2-40B4-BE49-F238E27FC236}">
                <a16:creationId xmlns="" xmlns:a16="http://schemas.microsoft.com/office/drawing/2014/main" id="{A6629EDA-56F6-4208-8E31-A0BD65984F11}"/>
              </a:ext>
            </a:extLst>
          </p:cNvPr>
          <p:cNvSpPr txBox="1"/>
          <p:nvPr/>
        </p:nvSpPr>
        <p:spPr>
          <a:xfrm>
            <a:off x="7180536" y="3750000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Polish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8" name="Google Shape;169;p21">
            <a:extLst>
              <a:ext uri="{FF2B5EF4-FFF2-40B4-BE49-F238E27FC236}">
                <a16:creationId xmlns="" xmlns:a16="http://schemas.microsoft.com/office/drawing/2014/main" id="{6A56EC44-8AB4-409A-A159-0E2E9F3D347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170740" y="707210"/>
            <a:ext cx="12700" cy="3185800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" name="Google Shape;168;p21">
            <a:extLst>
              <a:ext uri="{FF2B5EF4-FFF2-40B4-BE49-F238E27FC236}">
                <a16:creationId xmlns="" xmlns:a16="http://schemas.microsoft.com/office/drawing/2014/main" id="{2CB7E417-CA78-46A2-B709-73921A3535ED}"/>
              </a:ext>
            </a:extLst>
          </p:cNvPr>
          <p:cNvSpPr txBox="1"/>
          <p:nvPr/>
        </p:nvSpPr>
        <p:spPr>
          <a:xfrm>
            <a:off x="1301836" y="1758160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Open Sans"/>
                <a:ea typeface="Open Sans"/>
                <a:cs typeface="Open Sans"/>
                <a:sym typeface="Open Sans"/>
              </a:rPr>
              <a:t>Pre-Production</a:t>
            </a: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0" name="Google Shape;169;p21">
            <a:extLst>
              <a:ext uri="{FF2B5EF4-FFF2-40B4-BE49-F238E27FC236}">
                <a16:creationId xmlns="" xmlns:a16="http://schemas.microsoft.com/office/drawing/2014/main" id="{CA6AAA31-841D-4668-9C10-99C0DCABFC9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218490" y="-154740"/>
            <a:ext cx="12700" cy="4909700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Google Shape;168;p21">
            <a:extLst>
              <a:ext uri="{FF2B5EF4-FFF2-40B4-BE49-F238E27FC236}">
                <a16:creationId xmlns="" xmlns:a16="http://schemas.microsoft.com/office/drawing/2014/main" id="{6D82C8A7-0543-4C0C-9DF7-4228A13A9AD7}"/>
              </a:ext>
            </a:extLst>
          </p:cNvPr>
          <p:cNvSpPr txBox="1"/>
          <p:nvPr/>
        </p:nvSpPr>
        <p:spPr>
          <a:xfrm>
            <a:off x="5518540" y="1738932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Open Sans"/>
                <a:ea typeface="Open Sans"/>
                <a:cs typeface="Open Sans"/>
                <a:sym typeface="Open Sans"/>
              </a:rPr>
              <a:t>Production</a:t>
            </a: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bg1"/>
                </a:solidFill>
              </a:rPr>
              <a:t>Production Phase Breakdown</a:t>
            </a:r>
          </a:p>
        </p:txBody>
      </p:sp>
      <p:sp>
        <p:nvSpPr>
          <p:cNvPr id="44" name="Google Shape;178;p22">
            <a:extLst>
              <a:ext uri="{FF2B5EF4-FFF2-40B4-BE49-F238E27FC236}">
                <a16:creationId xmlns="" xmlns:a16="http://schemas.microsoft.com/office/drawing/2014/main" id="{6BF97CFA-D72D-472A-9415-8DCA8E3CA8EF}"/>
              </a:ext>
            </a:extLst>
          </p:cNvPr>
          <p:cNvSpPr/>
          <p:nvPr/>
        </p:nvSpPr>
        <p:spPr>
          <a:xfrm>
            <a:off x="750225" y="2821446"/>
            <a:ext cx="7743300" cy="16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FA8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" name="Google Shape;179;p22">
            <a:extLst>
              <a:ext uri="{FF2B5EF4-FFF2-40B4-BE49-F238E27FC236}">
                <a16:creationId xmlns="" xmlns:a16="http://schemas.microsoft.com/office/drawing/2014/main" id="{1DB67B37-5764-4B49-842C-EEE374DA8C87}"/>
              </a:ext>
            </a:extLst>
          </p:cNvPr>
          <p:cNvCxnSpPr/>
          <p:nvPr/>
        </p:nvCxnSpPr>
        <p:spPr>
          <a:xfrm>
            <a:off x="8506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Google Shape;181;p22">
            <a:extLst>
              <a:ext uri="{FF2B5EF4-FFF2-40B4-BE49-F238E27FC236}">
                <a16:creationId xmlns="" xmlns:a16="http://schemas.microsoft.com/office/drawing/2014/main" id="{54125A6D-FB7E-48EE-9E55-E4A2C426333D}"/>
              </a:ext>
            </a:extLst>
          </p:cNvPr>
          <p:cNvSpPr txBox="1"/>
          <p:nvPr/>
        </p:nvSpPr>
        <p:spPr>
          <a:xfrm>
            <a:off x="252926" y="3190621"/>
            <a:ext cx="1119299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Vertical Slice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8" name="Google Shape;182;p22">
            <a:extLst>
              <a:ext uri="{FF2B5EF4-FFF2-40B4-BE49-F238E27FC236}">
                <a16:creationId xmlns="" xmlns:a16="http://schemas.microsoft.com/office/drawing/2014/main" id="{1D26C2C8-6A30-4349-9FFF-F8B459D3D3F1}"/>
              </a:ext>
            </a:extLst>
          </p:cNvPr>
          <p:cNvCxnSpPr/>
          <p:nvPr/>
        </p:nvCxnSpPr>
        <p:spPr>
          <a:xfrm>
            <a:off x="42034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Google Shape;184;p22">
            <a:extLst>
              <a:ext uri="{FF2B5EF4-FFF2-40B4-BE49-F238E27FC236}">
                <a16:creationId xmlns="" xmlns:a16="http://schemas.microsoft.com/office/drawing/2014/main" id="{18FFC878-DDAD-4D43-B02B-7A1A619185F8}"/>
              </a:ext>
            </a:extLst>
          </p:cNvPr>
          <p:cNvSpPr txBox="1"/>
          <p:nvPr/>
        </p:nvSpPr>
        <p:spPr>
          <a:xfrm>
            <a:off x="3681925" y="3190621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Alpha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1" name="Google Shape;185;p22">
            <a:extLst>
              <a:ext uri="{FF2B5EF4-FFF2-40B4-BE49-F238E27FC236}">
                <a16:creationId xmlns="" xmlns:a16="http://schemas.microsoft.com/office/drawing/2014/main" id="{77BE3E08-70F7-4EB8-B314-96FD74DEDD6C}"/>
              </a:ext>
            </a:extLst>
          </p:cNvPr>
          <p:cNvCxnSpPr/>
          <p:nvPr/>
        </p:nvCxnSpPr>
        <p:spPr>
          <a:xfrm>
            <a:off x="51940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187;p22">
            <a:extLst>
              <a:ext uri="{FF2B5EF4-FFF2-40B4-BE49-F238E27FC236}">
                <a16:creationId xmlns="" xmlns:a16="http://schemas.microsoft.com/office/drawing/2014/main" id="{67E7534C-558F-40CE-943B-969135A18E9F}"/>
              </a:ext>
            </a:extLst>
          </p:cNvPr>
          <p:cNvSpPr txBox="1"/>
          <p:nvPr/>
        </p:nvSpPr>
        <p:spPr>
          <a:xfrm>
            <a:off x="4672525" y="3190621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Beta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" name="Google Shape;188;p22">
            <a:extLst>
              <a:ext uri="{FF2B5EF4-FFF2-40B4-BE49-F238E27FC236}">
                <a16:creationId xmlns="" xmlns:a16="http://schemas.microsoft.com/office/drawing/2014/main" id="{1813BB67-7ECF-45B4-9F89-7D8B74948194}"/>
              </a:ext>
            </a:extLst>
          </p:cNvPr>
          <p:cNvSpPr txBox="1"/>
          <p:nvPr/>
        </p:nvSpPr>
        <p:spPr>
          <a:xfrm>
            <a:off x="45765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189;p22">
            <a:extLst>
              <a:ext uri="{FF2B5EF4-FFF2-40B4-BE49-F238E27FC236}">
                <a16:creationId xmlns="" xmlns:a16="http://schemas.microsoft.com/office/drawing/2014/main" id="{65316654-5DF3-4D99-9610-669F3BD3044D}"/>
              </a:ext>
            </a:extLst>
          </p:cNvPr>
          <p:cNvSpPr txBox="1"/>
          <p:nvPr/>
        </p:nvSpPr>
        <p:spPr>
          <a:xfrm>
            <a:off x="55671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190;p22">
            <a:extLst>
              <a:ext uri="{FF2B5EF4-FFF2-40B4-BE49-F238E27FC236}">
                <a16:creationId xmlns="" xmlns:a16="http://schemas.microsoft.com/office/drawing/2014/main" id="{45435E3B-B88A-45AA-BF38-89E1C0BF95A1}"/>
              </a:ext>
            </a:extLst>
          </p:cNvPr>
          <p:cNvSpPr txBox="1"/>
          <p:nvPr/>
        </p:nvSpPr>
        <p:spPr>
          <a:xfrm>
            <a:off x="12999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7" name="Google Shape;191;p22">
            <a:extLst>
              <a:ext uri="{FF2B5EF4-FFF2-40B4-BE49-F238E27FC236}">
                <a16:creationId xmlns="" xmlns:a16="http://schemas.microsoft.com/office/drawing/2014/main" id="{88DF4071-53B9-47FA-A193-A45666E078E1}"/>
              </a:ext>
            </a:extLst>
          </p:cNvPr>
          <p:cNvCxnSpPr/>
          <p:nvPr/>
        </p:nvCxnSpPr>
        <p:spPr>
          <a:xfrm>
            <a:off x="19936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193;p22">
            <a:extLst>
              <a:ext uri="{FF2B5EF4-FFF2-40B4-BE49-F238E27FC236}">
                <a16:creationId xmlns="" xmlns:a16="http://schemas.microsoft.com/office/drawing/2014/main" id="{1D5FC6E0-E21E-49D7-919C-692CA502EAD0}"/>
              </a:ext>
            </a:extLst>
          </p:cNvPr>
          <p:cNvSpPr txBox="1"/>
          <p:nvPr/>
        </p:nvSpPr>
        <p:spPr>
          <a:xfrm>
            <a:off x="1472125" y="3190621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M1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194;p22">
            <a:extLst>
              <a:ext uri="{FF2B5EF4-FFF2-40B4-BE49-F238E27FC236}">
                <a16:creationId xmlns="" xmlns:a16="http://schemas.microsoft.com/office/drawing/2014/main" id="{DC584A83-0943-42F4-AC37-3C2202047145}"/>
              </a:ext>
            </a:extLst>
          </p:cNvPr>
          <p:cNvSpPr txBox="1"/>
          <p:nvPr/>
        </p:nvSpPr>
        <p:spPr>
          <a:xfrm>
            <a:off x="25191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1" name="Google Shape;195;p22">
            <a:extLst>
              <a:ext uri="{FF2B5EF4-FFF2-40B4-BE49-F238E27FC236}">
                <a16:creationId xmlns="" xmlns:a16="http://schemas.microsoft.com/office/drawing/2014/main" id="{302AA717-D3F5-4B62-A06A-23ECEAE19814}"/>
              </a:ext>
            </a:extLst>
          </p:cNvPr>
          <p:cNvCxnSpPr/>
          <p:nvPr/>
        </p:nvCxnSpPr>
        <p:spPr>
          <a:xfrm>
            <a:off x="32128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197;p22">
            <a:extLst>
              <a:ext uri="{FF2B5EF4-FFF2-40B4-BE49-F238E27FC236}">
                <a16:creationId xmlns="" xmlns:a16="http://schemas.microsoft.com/office/drawing/2014/main" id="{CFC92810-8AB7-433E-BC6E-F26F93B38DCB}"/>
              </a:ext>
            </a:extLst>
          </p:cNvPr>
          <p:cNvSpPr txBox="1"/>
          <p:nvPr/>
        </p:nvSpPr>
        <p:spPr>
          <a:xfrm>
            <a:off x="2691325" y="3190621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M2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198;p22">
            <a:extLst>
              <a:ext uri="{FF2B5EF4-FFF2-40B4-BE49-F238E27FC236}">
                <a16:creationId xmlns="" xmlns:a16="http://schemas.microsoft.com/office/drawing/2014/main" id="{8F8F44EB-D7D2-4222-9A3A-BD7357D24D83}"/>
              </a:ext>
            </a:extLst>
          </p:cNvPr>
          <p:cNvSpPr txBox="1"/>
          <p:nvPr/>
        </p:nvSpPr>
        <p:spPr>
          <a:xfrm>
            <a:off x="35859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" name="Google Shape;201;p22">
            <a:extLst>
              <a:ext uri="{FF2B5EF4-FFF2-40B4-BE49-F238E27FC236}">
                <a16:creationId xmlns="" xmlns:a16="http://schemas.microsoft.com/office/drawing/2014/main" id="{7BB4EA7D-3270-4330-87B3-9E08B344DC85}"/>
              </a:ext>
            </a:extLst>
          </p:cNvPr>
          <p:cNvCxnSpPr/>
          <p:nvPr/>
        </p:nvCxnSpPr>
        <p:spPr>
          <a:xfrm>
            <a:off x="61846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203;p22">
            <a:extLst>
              <a:ext uri="{FF2B5EF4-FFF2-40B4-BE49-F238E27FC236}">
                <a16:creationId xmlns="" xmlns:a16="http://schemas.microsoft.com/office/drawing/2014/main" id="{861B50CB-1203-4D99-A13B-A4C81DE24251}"/>
              </a:ext>
            </a:extLst>
          </p:cNvPr>
          <p:cNvSpPr txBox="1"/>
          <p:nvPr/>
        </p:nvSpPr>
        <p:spPr>
          <a:xfrm>
            <a:off x="5663125" y="3190621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ZBR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2" name="Google Shape;206;p22">
            <a:extLst>
              <a:ext uri="{FF2B5EF4-FFF2-40B4-BE49-F238E27FC236}">
                <a16:creationId xmlns="" xmlns:a16="http://schemas.microsoft.com/office/drawing/2014/main" id="{3418D4C5-846D-4261-9324-E24F26CF3F01}"/>
              </a:ext>
            </a:extLst>
          </p:cNvPr>
          <p:cNvCxnSpPr/>
          <p:nvPr/>
        </p:nvCxnSpPr>
        <p:spPr>
          <a:xfrm>
            <a:off x="67180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208;p22">
            <a:extLst>
              <a:ext uri="{FF2B5EF4-FFF2-40B4-BE49-F238E27FC236}">
                <a16:creationId xmlns="" xmlns:a16="http://schemas.microsoft.com/office/drawing/2014/main" id="{8E9AB5D5-CCFF-4D6D-9A25-DCAD8C9FDD0A}"/>
              </a:ext>
            </a:extLst>
          </p:cNvPr>
          <p:cNvSpPr txBox="1"/>
          <p:nvPr/>
        </p:nvSpPr>
        <p:spPr>
          <a:xfrm>
            <a:off x="6196525" y="3190621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RC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" name="Google Shape;209;p22">
            <a:extLst>
              <a:ext uri="{FF2B5EF4-FFF2-40B4-BE49-F238E27FC236}">
                <a16:creationId xmlns="" xmlns:a16="http://schemas.microsoft.com/office/drawing/2014/main" id="{3F832646-4145-4D2A-AAF8-FC63E6431D7C}"/>
              </a:ext>
            </a:extLst>
          </p:cNvPr>
          <p:cNvSpPr txBox="1"/>
          <p:nvPr/>
        </p:nvSpPr>
        <p:spPr>
          <a:xfrm>
            <a:off x="63291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6" name="Google Shape;210;p22">
            <a:extLst>
              <a:ext uri="{FF2B5EF4-FFF2-40B4-BE49-F238E27FC236}">
                <a16:creationId xmlns="" xmlns:a16="http://schemas.microsoft.com/office/drawing/2014/main" id="{B929B286-9FA9-4CDB-942D-1321C3470D1C}"/>
              </a:ext>
            </a:extLst>
          </p:cNvPr>
          <p:cNvCxnSpPr/>
          <p:nvPr/>
        </p:nvCxnSpPr>
        <p:spPr>
          <a:xfrm>
            <a:off x="75562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8" name="Google Shape;212;p22">
            <a:extLst>
              <a:ext uri="{FF2B5EF4-FFF2-40B4-BE49-F238E27FC236}">
                <a16:creationId xmlns="" xmlns:a16="http://schemas.microsoft.com/office/drawing/2014/main" id="{2223882E-6E48-402F-BFD0-11622089083F}"/>
              </a:ext>
            </a:extLst>
          </p:cNvPr>
          <p:cNvSpPr txBox="1"/>
          <p:nvPr/>
        </p:nvSpPr>
        <p:spPr>
          <a:xfrm>
            <a:off x="6989500" y="3190621"/>
            <a:ext cx="11217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Cert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213;p22">
            <a:extLst>
              <a:ext uri="{FF2B5EF4-FFF2-40B4-BE49-F238E27FC236}">
                <a16:creationId xmlns="" xmlns:a16="http://schemas.microsoft.com/office/drawing/2014/main" id="{F13A05AB-706D-4DB2-A74D-827B0C52DC39}"/>
              </a:ext>
            </a:extLst>
          </p:cNvPr>
          <p:cNvSpPr txBox="1"/>
          <p:nvPr/>
        </p:nvSpPr>
        <p:spPr>
          <a:xfrm>
            <a:off x="70149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0" name="Google Shape;214;p22">
            <a:extLst>
              <a:ext uri="{FF2B5EF4-FFF2-40B4-BE49-F238E27FC236}">
                <a16:creationId xmlns="" xmlns:a16="http://schemas.microsoft.com/office/drawing/2014/main" id="{62AB917C-4AAD-402D-85BF-71E8BA0E2939}"/>
              </a:ext>
            </a:extLst>
          </p:cNvPr>
          <p:cNvCxnSpPr/>
          <p:nvPr/>
        </p:nvCxnSpPr>
        <p:spPr>
          <a:xfrm>
            <a:off x="8089675" y="2644921"/>
            <a:ext cx="0" cy="57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2" name="Google Shape;216;p22">
            <a:extLst>
              <a:ext uri="{FF2B5EF4-FFF2-40B4-BE49-F238E27FC236}">
                <a16:creationId xmlns="" xmlns:a16="http://schemas.microsoft.com/office/drawing/2014/main" id="{4AFBB769-36B6-4D80-BCD0-A0526BA9C46B}"/>
              </a:ext>
            </a:extLst>
          </p:cNvPr>
          <p:cNvSpPr txBox="1"/>
          <p:nvPr/>
        </p:nvSpPr>
        <p:spPr>
          <a:xfrm>
            <a:off x="7568125" y="3190621"/>
            <a:ext cx="10431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latin typeface="Open Sans"/>
                <a:ea typeface="Open Sans"/>
                <a:cs typeface="Open Sans"/>
                <a:sym typeface="Open Sans"/>
              </a:rPr>
              <a:t>Launch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" name="Google Shape;217;p22">
            <a:extLst>
              <a:ext uri="{FF2B5EF4-FFF2-40B4-BE49-F238E27FC236}">
                <a16:creationId xmlns="" xmlns:a16="http://schemas.microsoft.com/office/drawing/2014/main" id="{50C41A03-7304-4CA7-8E91-84E7F0C39F57}"/>
              </a:ext>
            </a:extLst>
          </p:cNvPr>
          <p:cNvSpPr txBox="1"/>
          <p:nvPr/>
        </p:nvSpPr>
        <p:spPr>
          <a:xfrm>
            <a:off x="7700750" y="2520646"/>
            <a:ext cx="320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" name="Google Shape;168;p21">
            <a:extLst>
              <a:ext uri="{FF2B5EF4-FFF2-40B4-BE49-F238E27FC236}">
                <a16:creationId xmlns="" xmlns:a16="http://schemas.microsoft.com/office/drawing/2014/main" id="{AC9ADE49-0CA0-475B-8136-BA414F66AF0A}"/>
              </a:ext>
            </a:extLst>
          </p:cNvPr>
          <p:cNvSpPr txBox="1"/>
          <p:nvPr/>
        </p:nvSpPr>
        <p:spPr>
          <a:xfrm>
            <a:off x="1620650" y="3705845"/>
            <a:ext cx="1644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Feature Complete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4" name="Google Shape;169;p21">
            <a:extLst>
              <a:ext uri="{FF2B5EF4-FFF2-40B4-BE49-F238E27FC236}">
                <a16:creationId xmlns="" xmlns:a16="http://schemas.microsoft.com/office/drawing/2014/main" id="{6D68AFC1-8F28-4D58-9B57-DA0E789DEEC5}"/>
              </a:ext>
            </a:extLst>
          </p:cNvPr>
          <p:cNvCxnSpPr>
            <a:cxnSpLocks/>
            <a:stCxn id="47" idx="2"/>
            <a:endCxn id="50" idx="2"/>
          </p:cNvCxnSpPr>
          <p:nvPr/>
        </p:nvCxnSpPr>
        <p:spPr>
          <a:xfrm rot="16200000" flipH="1">
            <a:off x="2508025" y="1775971"/>
            <a:ext cx="12700" cy="3390899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170;p21">
            <a:extLst>
              <a:ext uri="{FF2B5EF4-FFF2-40B4-BE49-F238E27FC236}">
                <a16:creationId xmlns="" xmlns:a16="http://schemas.microsoft.com/office/drawing/2014/main" id="{8DAEA030-4ED5-4D98-8D30-FAB7C5DF673E}"/>
              </a:ext>
            </a:extLst>
          </p:cNvPr>
          <p:cNvCxnSpPr>
            <a:cxnSpLocks/>
            <a:stCxn id="50" idx="2"/>
            <a:endCxn id="53" idx="2"/>
          </p:cNvCxnSpPr>
          <p:nvPr/>
        </p:nvCxnSpPr>
        <p:spPr>
          <a:xfrm rot="16200000" flipH="1">
            <a:off x="4698775" y="2976121"/>
            <a:ext cx="12700" cy="990600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" name="Google Shape;171;p21">
            <a:extLst>
              <a:ext uri="{FF2B5EF4-FFF2-40B4-BE49-F238E27FC236}">
                <a16:creationId xmlns="" xmlns:a16="http://schemas.microsoft.com/office/drawing/2014/main" id="{35BD7146-7B44-48FD-9A1E-658B8B9BBE79}"/>
              </a:ext>
            </a:extLst>
          </p:cNvPr>
          <p:cNvSpPr txBox="1"/>
          <p:nvPr/>
        </p:nvSpPr>
        <p:spPr>
          <a:xfrm>
            <a:off x="3885938" y="3759723"/>
            <a:ext cx="16449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Content Complete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7" name="Google Shape;170;p21">
            <a:extLst>
              <a:ext uri="{FF2B5EF4-FFF2-40B4-BE49-F238E27FC236}">
                <a16:creationId xmlns="" xmlns:a16="http://schemas.microsoft.com/office/drawing/2014/main" id="{B423D399-86D3-4265-A506-E054866FABCB}"/>
              </a:ext>
            </a:extLst>
          </p:cNvPr>
          <p:cNvCxnSpPr>
            <a:cxnSpLocks/>
            <a:stCxn id="53" idx="2"/>
            <a:endCxn id="82" idx="2"/>
          </p:cNvCxnSpPr>
          <p:nvPr/>
        </p:nvCxnSpPr>
        <p:spPr>
          <a:xfrm rot="16200000" flipH="1">
            <a:off x="6641875" y="2023621"/>
            <a:ext cx="12700" cy="2895600"/>
          </a:xfrm>
          <a:prstGeom prst="bentConnector3">
            <a:avLst>
              <a:gd name="adj1" fmla="val 180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" name="Google Shape;171;p21">
            <a:extLst>
              <a:ext uri="{FF2B5EF4-FFF2-40B4-BE49-F238E27FC236}">
                <a16:creationId xmlns="" xmlns:a16="http://schemas.microsoft.com/office/drawing/2014/main" id="{4E9184C3-4747-4035-A26D-4233C7263B72}"/>
              </a:ext>
            </a:extLst>
          </p:cNvPr>
          <p:cNvSpPr txBox="1"/>
          <p:nvPr/>
        </p:nvSpPr>
        <p:spPr>
          <a:xfrm>
            <a:off x="5851835" y="3772354"/>
            <a:ext cx="1644900" cy="280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Polish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8"/>
          <p:cNvSpPr txBox="1">
            <a:spLocks noGrp="1"/>
          </p:cNvSpPr>
          <p:nvPr>
            <p:ph type="title"/>
          </p:nvPr>
        </p:nvSpPr>
        <p:spPr>
          <a:xfrm>
            <a:off x="0" y="388325"/>
            <a:ext cx="91440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chemeClr val="bg1"/>
                </a:solidFill>
              </a:rPr>
              <a:t>The End</a:t>
            </a:r>
            <a:endParaRPr sz="2700" dirty="0">
              <a:solidFill>
                <a:schemeClr val="bg1"/>
              </a:solidFill>
            </a:endParaRPr>
          </a:p>
        </p:txBody>
      </p:sp>
      <p:pic>
        <p:nvPicPr>
          <p:cNvPr id="347" name="Google Shape;347;p2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36800" y="1593774"/>
            <a:ext cx="3792250" cy="286694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816301" y="2239116"/>
            <a:ext cx="2222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Chris </a:t>
            </a:r>
            <a:r>
              <a:rPr lang="en-US" sz="2400" dirty="0" err="1"/>
              <a:t>Klimecky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01889" y="2611261"/>
            <a:ext cx="38956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Head of Production / CPO, Midwest Games</a:t>
            </a:r>
            <a:endParaRPr lang="en-US" sz="1500" dirty="0"/>
          </a:p>
        </p:txBody>
      </p:sp>
      <p:sp>
        <p:nvSpPr>
          <p:cNvPr id="6" name="TextBox 5"/>
          <p:cNvSpPr txBox="1"/>
          <p:nvPr/>
        </p:nvSpPr>
        <p:spPr>
          <a:xfrm>
            <a:off x="5477877" y="2926339"/>
            <a:ext cx="272382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Connect:</a:t>
            </a:r>
            <a:endParaRPr lang="en-US" sz="1500" dirty="0"/>
          </a:p>
          <a:p>
            <a:pPr algn="ctr"/>
            <a:r>
              <a:rPr lang="en-US" sz="1500" dirty="0" smtClean="0"/>
              <a:t>Linkedin.com/in/</a:t>
            </a:r>
            <a:r>
              <a:rPr lang="en-US" sz="1500" dirty="0" err="1" smtClean="0"/>
              <a:t>chrisklimecky</a:t>
            </a:r>
            <a:endParaRPr lang="en-US" sz="1500" dirty="0" smtClean="0"/>
          </a:p>
          <a:p>
            <a:pPr algn="ctr"/>
            <a:endParaRPr lang="en-US" sz="1500" dirty="0" smtClean="0"/>
          </a:p>
          <a:p>
            <a:pPr algn="ctr"/>
            <a:r>
              <a:rPr lang="en-US" sz="1500" dirty="0" smtClean="0"/>
              <a:t>Email:</a:t>
            </a:r>
          </a:p>
          <a:p>
            <a:pPr algn="ctr"/>
            <a:r>
              <a:rPr lang="en-US" sz="1500" dirty="0" smtClean="0"/>
              <a:t>cklimecky@gmail.com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2124</TotalTime>
  <Words>638</Words>
  <Application>Microsoft Office PowerPoint</Application>
  <PresentationFormat>On-screen Show (16:9)</PresentationFormat>
  <Paragraphs>174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PT Sans Narrow</vt:lpstr>
      <vt:lpstr>Droid Sans</vt:lpstr>
      <vt:lpstr>Open Sans</vt:lpstr>
      <vt:lpstr>Tropic</vt:lpstr>
      <vt:lpstr>High Level Project Planning</vt:lpstr>
      <vt:lpstr>Slide 2</vt:lpstr>
      <vt:lpstr>Slide 3</vt:lpstr>
      <vt:lpstr>Goal</vt:lpstr>
      <vt:lpstr>Topic Breakdown</vt:lpstr>
      <vt:lpstr>Terminology</vt:lpstr>
      <vt:lpstr>Typical Issues</vt:lpstr>
      <vt:lpstr>Dev Framework</vt:lpstr>
      <vt:lpstr>Phase Considerations</vt:lpstr>
      <vt:lpstr>Project Phase Timing</vt:lpstr>
      <vt:lpstr>Project Phase Timing</vt:lpstr>
      <vt:lpstr>Production Phase Breakdown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Level Project Planning</dc:title>
  <dc:creator>Chris Klimecky</dc:creator>
  <cp:lastModifiedBy>cklimecky@hotmail.com</cp:lastModifiedBy>
  <cp:revision>53</cp:revision>
  <dcterms:created xsi:type="dcterms:W3CDTF">2020-02-10T22:50:50Z</dcterms:created>
  <dcterms:modified xsi:type="dcterms:W3CDTF">2025-01-23T23:18:27Z</dcterms:modified>
</cp:coreProperties>
</file>